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8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AB36E3-6A42-409A-815F-B7C07D47A051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5"/>
            <p14:sldId id="267"/>
            <p14:sldId id="269"/>
            <p14:sldId id="270"/>
            <p14:sldId id="271"/>
            <p14:sldId id="272"/>
            <p14:sldId id="273"/>
            <p14:sldId id="275"/>
            <p14:sldId id="276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C6153-F2C5-4920-8D3D-BF2C581900F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6FC26-216F-4860-A03F-5F822F0E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3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B494-7F4B-734A-B89F-07BF9DDE59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5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9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1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1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5723" y="1414710"/>
            <a:ext cx="7668667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5725" y="1921070"/>
            <a:ext cx="7668668" cy="4186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142" y="6400803"/>
            <a:ext cx="562708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0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3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0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1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8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4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8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1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7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skills.ru/o-nas/zakupki/predvaritelnyij-kvalifikaczionnyij-otbo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40374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Программа организации профессионального обучения и дополнительного профессионального образования лиц, пострадавших от последствий распространения новой </a:t>
            </a:r>
            <a:r>
              <a:rPr lang="ru-RU" sz="3600" dirty="0" err="1" smtClean="0"/>
              <a:t>коронавирусной</a:t>
            </a:r>
            <a:r>
              <a:rPr lang="ru-RU" sz="3600" dirty="0" smtClean="0"/>
              <a:t> инфекции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8834" y="4624251"/>
            <a:ext cx="9074331" cy="1129937"/>
          </a:xfrm>
        </p:spPr>
        <p:txBody>
          <a:bodyPr/>
          <a:lstStyle/>
          <a:p>
            <a:r>
              <a:rPr lang="ru-RU" dirty="0" smtClean="0"/>
              <a:t>Утверждена Министерством просвещения РФ, Федеральной службой по надзору в сфере образования и науки, Федеральной службой по труду и занятости 17 августа 2020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34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485" t="9000" r="8475" b="10676"/>
          <a:stretch/>
        </p:blipFill>
        <p:spPr>
          <a:xfrm>
            <a:off x="1753277" y="1333661"/>
            <a:ext cx="7594333" cy="3729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9676" y="5309592"/>
            <a:ext cx="8980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Для записи можно выбрать </a:t>
            </a:r>
            <a:r>
              <a:rPr lang="ru-RU" sz="2000" dirty="0">
                <a:solidFill>
                  <a:srgbClr val="F1592A"/>
                </a:solidFill>
                <a:latin typeface="Futura PT Demi" charset="0"/>
                <a:ea typeface="Futura PT Demi" charset="0"/>
                <a:cs typeface="Futura PT Demi" charset="0"/>
              </a:rPr>
              <a:t>только одну из трех </a:t>
            </a:r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категорий</a:t>
            </a:r>
          </a:p>
          <a:p>
            <a:endParaRPr lang="ru-RU" sz="2000" dirty="0">
              <a:latin typeface="Futura PT Demi" charset="0"/>
              <a:ea typeface="Futura PT Demi" charset="0"/>
              <a:cs typeface="Futura PT Demi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02218" y="2987944"/>
            <a:ext cx="1426231" cy="420660"/>
          </a:xfrm>
          <a:prstGeom prst="rect">
            <a:avLst/>
          </a:prstGeom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</a:t>
            </a:r>
            <a:r>
              <a:rPr lang="ru-RU" dirty="0" smtClean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55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24" y="1316649"/>
            <a:ext cx="8090093" cy="401200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7338173" y="2869141"/>
            <a:ext cx="1562788" cy="286327"/>
          </a:xfrm>
          <a:prstGeom prst="straightConnector1">
            <a:avLst/>
          </a:prstGeom>
          <a:ln w="38100">
            <a:solidFill>
              <a:srgbClr val="F15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81447" y="5467149"/>
            <a:ext cx="877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Для получения перечня доступных для обучения профессиональных компетенций необходимо выбрать регион из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выпадающего списка</a:t>
            </a: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</a:t>
            </a:r>
            <a:r>
              <a:rPr lang="ru-RU" dirty="0" smtClean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47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95" y="1365641"/>
            <a:ext cx="6617246" cy="4261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9784" y="1811214"/>
            <a:ext cx="28092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>
                <a:latin typeface="Futura PT Demi" charset="0"/>
                <a:ea typeface="Futura PT Demi" charset="0"/>
                <a:cs typeface="Futura PT Demi" charset="0"/>
              </a:rPr>
              <a:t>Открываются </a:t>
            </a:r>
            <a:r>
              <a:rPr lang="ru-RU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все компетенции в регионе</a:t>
            </a:r>
          </a:p>
          <a:p>
            <a:pPr marL="457200" indent="-457200">
              <a:buFontTx/>
              <a:buAutoNum type="arabicPeriod"/>
            </a:pPr>
            <a:r>
              <a:rPr lang="ru-RU" dirty="0">
                <a:latin typeface="Futura PT Demi" charset="0"/>
                <a:ea typeface="Futura PT Demi" charset="0"/>
                <a:cs typeface="Futura PT Demi" charset="0"/>
              </a:rPr>
              <a:t>Есть возможность отфильтровать компетенции, по которым доступно </a:t>
            </a:r>
            <a:r>
              <a:rPr lang="ru-RU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дистанционное обучение</a:t>
            </a:r>
          </a:p>
          <a:p>
            <a:pPr marL="457200" indent="-457200">
              <a:buFontTx/>
              <a:buAutoNum type="arabicPeriod"/>
            </a:pPr>
            <a:r>
              <a:rPr lang="ru-RU" dirty="0">
                <a:latin typeface="Futura PT Demi" charset="0"/>
                <a:ea typeface="Futura PT Demi" charset="0"/>
                <a:cs typeface="Futura PT Demi" charset="0"/>
              </a:rPr>
              <a:t>При подаче заявки программы дистанционного обучения </a:t>
            </a:r>
            <a:r>
              <a:rPr lang="ru-RU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выделены в отдельную категорию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41" y="2798010"/>
            <a:ext cx="1682642" cy="420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664" y="4566042"/>
            <a:ext cx="4450466" cy="536494"/>
          </a:xfrm>
          <a:prstGeom prst="rect">
            <a:avLst/>
          </a:prstGeom>
        </p:spPr>
      </p:pic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</a:t>
            </a:r>
            <a:r>
              <a:rPr lang="ru-RU" dirty="0" smtClean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6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3011" t="8044" r="3527" b="4991"/>
          <a:stretch/>
        </p:blipFill>
        <p:spPr>
          <a:xfrm>
            <a:off x="1599273" y="2237908"/>
            <a:ext cx="3984859" cy="377295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4906612" y="4268805"/>
            <a:ext cx="680162" cy="182881"/>
          </a:xfrm>
          <a:prstGeom prst="straightConnector1">
            <a:avLst/>
          </a:prstGeom>
          <a:ln w="38100">
            <a:solidFill>
              <a:srgbClr val="F15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4558" t="7826" r="2495" b="41819"/>
          <a:stretch/>
        </p:blipFill>
        <p:spPr>
          <a:xfrm>
            <a:off x="6456146" y="2853965"/>
            <a:ext cx="4169489" cy="282967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138512" y="1463041"/>
            <a:ext cx="0" cy="4398745"/>
          </a:xfrm>
          <a:prstGeom prst="line">
            <a:avLst/>
          </a:prstGeom>
          <a:ln>
            <a:solidFill>
              <a:srgbClr val="001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842" y="4812632"/>
            <a:ext cx="804742" cy="317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3494" y="1222246"/>
            <a:ext cx="4368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Если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есть</a:t>
            </a:r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 центр обучения по выбранной компетенции – запись в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выбранный центр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6145" y="1724535"/>
            <a:ext cx="4250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Если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нет</a:t>
            </a:r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 центра обучения по выбранной компетенции – запись к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региональному оператору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4639" y="5873503"/>
            <a:ext cx="37249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B4F1B"/>
                </a:solidFill>
              </a:rPr>
              <a:t>*</a:t>
            </a:r>
            <a:r>
              <a:rPr lang="en-US" dirty="0"/>
              <a:t> </a:t>
            </a:r>
            <a:r>
              <a:rPr lang="ru-RU" sz="1600" dirty="0">
                <a:latin typeface="Futura PT Demi" charset="0"/>
                <a:ea typeface="Futura PT Demi" charset="0"/>
                <a:cs typeface="Futura PT Demi" charset="0"/>
              </a:rPr>
              <a:t>Данные внесены на сайт без учета последнего ПКО (т.к. нет данных по администраторам)</a:t>
            </a:r>
          </a:p>
        </p:txBody>
      </p:sp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</a:t>
            </a:r>
            <a:r>
              <a:rPr lang="ru-RU" dirty="0" smtClean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39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38512" y="1463041"/>
            <a:ext cx="0" cy="4398745"/>
          </a:xfrm>
          <a:prstGeom prst="line">
            <a:avLst/>
          </a:prstGeom>
          <a:ln>
            <a:solidFill>
              <a:srgbClr val="001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0672" y="1366273"/>
            <a:ext cx="4615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Должна быть внесена контактная информация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8108" y="1366274"/>
            <a:ext cx="42504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Должны быть внесены персональные данные (согласие)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42788" t="7584" r="2650" b="6979"/>
          <a:stretch/>
        </p:blipFill>
        <p:spPr>
          <a:xfrm>
            <a:off x="1370672" y="2147805"/>
            <a:ext cx="4204488" cy="3713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54482" t="7558" r="1792" b="6073"/>
          <a:stretch/>
        </p:blipFill>
        <p:spPr>
          <a:xfrm>
            <a:off x="6701865" y="2194710"/>
            <a:ext cx="3941788" cy="37158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309" y="5092308"/>
            <a:ext cx="512108" cy="280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914945" y="5550225"/>
            <a:ext cx="555965" cy="304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150" y="4781523"/>
            <a:ext cx="560881" cy="298730"/>
          </a:xfrm>
          <a:prstGeom prst="rect">
            <a:avLst/>
          </a:prstGeom>
        </p:spPr>
      </p:pic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</a:t>
            </a:r>
            <a:r>
              <a:rPr lang="ru-RU" dirty="0" smtClean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718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38" y="365125"/>
            <a:ext cx="10882162" cy="1325563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Первоочередная задача – Информирование</a:t>
            </a:r>
            <a:br>
              <a:rPr lang="ru-RU" sz="2800" dirty="0" smtClean="0"/>
            </a:br>
            <a:r>
              <a:rPr lang="ru-RU" sz="2800" dirty="0" smtClean="0"/>
              <a:t>потенциальных участников Программы и приглашение на обучение: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65725" y="1511166"/>
            <a:ext cx="11371218" cy="4596050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Размещение информации на сайте образовательной организации.</a:t>
            </a:r>
          </a:p>
          <a:p>
            <a:r>
              <a:rPr lang="ru-RU" sz="3800" dirty="0" smtClean="0"/>
              <a:t>Работа со своими выпускниками, в первую очередь с не трудоустроенными или работающими не по полученной профессии/специальности. Для </a:t>
            </a:r>
            <a:r>
              <a:rPr lang="ru-RU" sz="3800" dirty="0"/>
              <a:t>работающих </a:t>
            </a:r>
            <a:r>
              <a:rPr lang="ru-RU" sz="3800" dirty="0" smtClean="0"/>
              <a:t>выпускников по полученной профессии/специальности - получение дополнительной компетенции или повышение квалификации по уже имеющейся компетенции.</a:t>
            </a:r>
          </a:p>
          <a:p>
            <a:r>
              <a:rPr lang="ru-RU" sz="3800" dirty="0" smtClean="0"/>
              <a:t>Взаимодействие с общеобразовательными школами по месту расположения своей образовательной организации по выпускникам 11 </a:t>
            </a:r>
            <a:r>
              <a:rPr lang="ru-RU" sz="3800" dirty="0" err="1" smtClean="0"/>
              <a:t>классникам</a:t>
            </a:r>
            <a:r>
              <a:rPr lang="ru-RU" sz="3800" dirty="0" smtClean="0"/>
              <a:t>. </a:t>
            </a:r>
          </a:p>
          <a:p>
            <a:r>
              <a:rPr lang="ru-RU" sz="3800" dirty="0" smtClean="0"/>
              <a:t>Работа с предприятиями – работодателями по категории участников, находящихся под риском увольнения.</a:t>
            </a:r>
          </a:p>
          <a:p>
            <a:r>
              <a:rPr lang="ru-RU" sz="3800" dirty="0" smtClean="0"/>
              <a:t>Взаимодействие с региональными центрами обучения по линии ответственных за трудоустройство в образовательной организации </a:t>
            </a:r>
            <a:r>
              <a:rPr lang="ru-RU" sz="3600" dirty="0" smtClean="0"/>
              <a:t>(</a:t>
            </a:r>
            <a:r>
              <a:rPr lang="ru-RU" sz="2900" dirty="0">
                <a:solidFill>
                  <a:srgbClr val="FF0000"/>
                </a:solidFill>
              </a:rPr>
              <a:t>Обращаем внимание, что информацию по лицам, ответственным за трудоустройство, представили  только 17 ПОО, а именно</a:t>
            </a:r>
            <a:r>
              <a:rPr lang="ru-RU" sz="2900" dirty="0" smtClean="0">
                <a:solidFill>
                  <a:srgbClr val="FF0000"/>
                </a:solidFill>
              </a:rPr>
              <a:t>: БПТ</a:t>
            </a:r>
            <a:r>
              <a:rPr lang="ru-RU" sz="2900" dirty="0">
                <a:solidFill>
                  <a:srgbClr val="FF0000"/>
                </a:solidFill>
              </a:rPr>
              <a:t>, БГК, ББСХТ, ВЛАТТ, ДТБТ, ДТК, ЛПК, НТГХП, НКМБ, НСТ, ОМТ, ПСХТ, СИХТ, </a:t>
            </a:r>
            <a:r>
              <a:rPr lang="ru-RU" sz="2900" dirty="0" err="1">
                <a:solidFill>
                  <a:srgbClr val="FF0000"/>
                </a:solidFill>
              </a:rPr>
              <a:t>СерАПТ</a:t>
            </a:r>
            <a:r>
              <a:rPr lang="ru-RU" sz="2900" dirty="0">
                <a:solidFill>
                  <a:srgbClr val="FF0000"/>
                </a:solidFill>
              </a:rPr>
              <a:t>, </a:t>
            </a:r>
            <a:r>
              <a:rPr lang="ru-RU" sz="2900" dirty="0" err="1">
                <a:solidFill>
                  <a:srgbClr val="FF0000"/>
                </a:solidFill>
              </a:rPr>
              <a:t>СосАПТ</a:t>
            </a:r>
            <a:r>
              <a:rPr lang="ru-RU" sz="2900" dirty="0">
                <a:solidFill>
                  <a:srgbClr val="FF0000"/>
                </a:solidFill>
              </a:rPr>
              <a:t>, ШАТТ, ШКАИ</a:t>
            </a:r>
            <a:r>
              <a:rPr lang="ru-RU" sz="2900" dirty="0" smtClean="0">
                <a:solidFill>
                  <a:srgbClr val="FF0000"/>
                </a:solidFill>
              </a:rPr>
              <a:t>. Срок </a:t>
            </a:r>
            <a:r>
              <a:rPr lang="ru-RU" sz="2900" dirty="0">
                <a:solidFill>
                  <a:srgbClr val="FF0000"/>
                </a:solidFill>
              </a:rPr>
              <a:t>представления информации </a:t>
            </a:r>
            <a:r>
              <a:rPr lang="ru-RU" sz="2900" dirty="0" smtClean="0">
                <a:solidFill>
                  <a:srgbClr val="FF0000"/>
                </a:solidFill>
              </a:rPr>
              <a:t>был 18 </a:t>
            </a:r>
            <a:r>
              <a:rPr lang="ru-RU" sz="2900" dirty="0">
                <a:solidFill>
                  <a:srgbClr val="FF0000"/>
                </a:solidFill>
              </a:rPr>
              <a:t>сентября </a:t>
            </a:r>
            <a:r>
              <a:rPr lang="ru-RU" sz="2900" dirty="0" err="1">
                <a:solidFill>
                  <a:srgbClr val="FF0000"/>
                </a:solidFill>
              </a:rPr>
              <a:t>т.г</a:t>
            </a:r>
            <a:r>
              <a:rPr lang="ru-RU" sz="2900" dirty="0" smtClean="0">
                <a:solidFill>
                  <a:srgbClr val="FF0000"/>
                </a:solidFill>
              </a:rPr>
              <a:t>.)</a:t>
            </a:r>
            <a:endParaRPr lang="ru-RU" sz="2900" dirty="0" smtClean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18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536"/>
          </a:xfrm>
        </p:spPr>
        <p:txBody>
          <a:bodyPr>
            <a:normAutofit/>
          </a:bodyPr>
          <a:lstStyle/>
          <a:p>
            <a:r>
              <a:rPr lang="ru-RU" dirty="0" smtClean="0"/>
              <a:t>Внутренние резервы ПОО: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65724" y="1921070"/>
            <a:ext cx="11088075" cy="4186146"/>
          </a:xfrm>
        </p:spPr>
        <p:txBody>
          <a:bodyPr/>
          <a:lstStyle/>
          <a:p>
            <a:r>
              <a:rPr lang="ru-RU" dirty="0" smtClean="0"/>
              <a:t>Не трудоустроены – 954 выпускника</a:t>
            </a:r>
          </a:p>
          <a:p>
            <a:r>
              <a:rPr lang="ru-RU" dirty="0" smtClean="0"/>
              <a:t>Работают не по полученной профессии/специальности – 2201 выпускник</a:t>
            </a:r>
          </a:p>
          <a:p>
            <a:pPr marL="0" indent="0">
              <a:buNone/>
            </a:pPr>
            <a:r>
              <a:rPr lang="ru-RU" dirty="0" smtClean="0"/>
              <a:t>(по состоянию на 4 сентября 2020 года)</a:t>
            </a:r>
          </a:p>
        </p:txBody>
      </p:sp>
    </p:spTree>
    <p:extLst>
      <p:ext uri="{BB962C8B-B14F-4D97-AF65-F5344CB8AC3E}">
        <p14:creationId xmlns:p14="http://schemas.microsoft.com/office/powerpoint/2010/main" val="259416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Информацию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 </a:t>
            </a:r>
            <a:r>
              <a:rPr lang="ru-RU" sz="2800" dirty="0"/>
              <a:t>проделанной работе по первоочередной </a:t>
            </a:r>
            <a:r>
              <a:rPr lang="ru-RU" sz="2800" dirty="0" smtClean="0"/>
              <a:t>задаче представляем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на адрес электронной почты </a:t>
            </a:r>
            <a:r>
              <a:rPr lang="en-US" sz="2800" b="1" dirty="0" smtClean="0">
                <a:solidFill>
                  <a:srgbClr val="0070C0"/>
                </a:solidFill>
              </a:rPr>
              <a:t>metod4199000@mail.ru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65725" y="1921070"/>
            <a:ext cx="10822578" cy="418614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формате таблицы </a:t>
            </a:r>
            <a:r>
              <a:rPr lang="en-US" dirty="0" err="1" smtClean="0"/>
              <a:t>Exel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5 </a:t>
            </a:r>
            <a:r>
              <a:rPr lang="ru-RU" dirty="0">
                <a:solidFill>
                  <a:srgbClr val="C00000"/>
                </a:solidFill>
              </a:rPr>
              <a:t>октября до 12 часов: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7 октября до 15 часов: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331444"/>
              </p:ext>
            </p:extLst>
          </p:nvPr>
        </p:nvGraphicFramePr>
        <p:xfrm>
          <a:off x="375384" y="2954956"/>
          <a:ext cx="11425188" cy="120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297"/>
                <a:gridCol w="2245094"/>
                <a:gridCol w="2492943"/>
                <a:gridCol w="3830854"/>
              </a:tblGrid>
              <a:tr h="779646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выпускников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оповещенных выпускников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выпускников, согласившихся</a:t>
                      </a:r>
                      <a:r>
                        <a:rPr lang="ru-RU" baseline="0" dirty="0" smtClean="0"/>
                        <a:t> на обучение</a:t>
                      </a:r>
                      <a:endParaRPr lang="ru-RU" dirty="0"/>
                    </a:p>
                  </a:txBody>
                  <a:tcPr/>
                </a:tc>
              </a:tr>
              <a:tr h="4270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50594"/>
              </p:ext>
            </p:extLst>
          </p:nvPr>
        </p:nvGraphicFramePr>
        <p:xfrm>
          <a:off x="665212" y="5233914"/>
          <a:ext cx="991295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013"/>
                <a:gridCol w="3561348"/>
                <a:gridCol w="334959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 ОУ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предприятия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работников, находящихся под риском увольнения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888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3397" y="151201"/>
            <a:ext cx="8687468" cy="94607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Futura PT Bold" panose="020B0902020204020203" pitchFamily="34" charset="-52"/>
                <a:cs typeface="Arial" panose="020B0604020202020204" pitchFamily="34" charset="0"/>
              </a:rPr>
              <a:t>ДОПОЛНИТЕЛЬНЫЙ НАБОР</a:t>
            </a:r>
            <a:br>
              <a:rPr lang="ru-RU" sz="2400" dirty="0">
                <a:latin typeface="Futura PT Bold" panose="020B0902020204020203" pitchFamily="34" charset="-52"/>
                <a:cs typeface="Arial" panose="020B0604020202020204" pitchFamily="34" charset="0"/>
              </a:rPr>
            </a:br>
            <a:r>
              <a:rPr lang="ru-RU" sz="2400" dirty="0">
                <a:latin typeface="Futura PT Bold" panose="020B0902020204020203" pitchFamily="34" charset="-52"/>
                <a:cs typeface="Arial" panose="020B0604020202020204" pitchFamily="34" charset="0"/>
              </a:rPr>
              <a:t>ЦЕНТРОВ </a:t>
            </a:r>
            <a:r>
              <a:rPr lang="ru-RU" sz="2400" dirty="0" smtClean="0">
                <a:latin typeface="Futura PT Bold" panose="020B0902020204020203" pitchFamily="34" charset="-52"/>
                <a:cs typeface="Arial" panose="020B0604020202020204" pitchFamily="34" charset="0"/>
              </a:rPr>
              <a:t>ОБУЧЕНИЯ продолжается</a:t>
            </a:r>
            <a:endParaRPr lang="ru-RU" sz="2400" dirty="0">
              <a:latin typeface="Futura PT Bold" panose="020B0902020204020203" pitchFamily="34" charset="-52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1287" y="1821151"/>
            <a:ext cx="86760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Лицензия на осуществление образовательной деятельности (дополнительное профессиональное образование, профессиональное обучение).</a:t>
            </a:r>
          </a:p>
          <a:p>
            <a:pPr algn="just">
              <a:spcBef>
                <a:spcPts val="600"/>
              </a:spcBef>
            </a:pPr>
            <a:endParaRPr lang="ru-RU" dirty="0">
              <a:solidFill>
                <a:srgbClr val="051647"/>
              </a:solidFill>
              <a:latin typeface="Futura PT Medium" panose="020B0602020204020303" pitchFamily="34" charset="-52"/>
              <a:ea typeface="Futura PT Demi" charset="0"/>
              <a:cs typeface="Futura PT Demi" charset="0"/>
            </a:endParaRP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Преподаватели: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сертифицированные эксперты 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и (или) сертифицированные эксперты-мастера 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dirty="0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и (или) эксперты с правом и опытом проведения чемпионатов по стандартам </a:t>
            </a:r>
            <a:r>
              <a:rPr lang="ru-RU" dirty="0" err="1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Ворлдскиллс</a:t>
            </a:r>
            <a:endParaRPr lang="ru-RU" dirty="0">
              <a:solidFill>
                <a:srgbClr val="051647"/>
              </a:solidFill>
              <a:latin typeface="Futura PT Medium" panose="020B0602020204020303" pitchFamily="34" charset="-52"/>
              <a:ea typeface="Futura PT Demi" charset="0"/>
              <a:cs typeface="Futura PT Demi" charset="0"/>
            </a:endParaRPr>
          </a:p>
          <a:p>
            <a:pPr algn="just">
              <a:spcBef>
                <a:spcPts val="600"/>
              </a:spcBef>
            </a:pPr>
            <a:endParaRPr lang="ru-RU" dirty="0">
              <a:solidFill>
                <a:srgbClr val="051647"/>
              </a:solidFill>
              <a:latin typeface="Futura PT Medium" panose="020B0602020204020303" pitchFamily="34" charset="-52"/>
              <a:ea typeface="Futura PT Demi" charset="0"/>
              <a:cs typeface="Futura PT Demi" charset="0"/>
            </a:endParaRP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Оборудование, соответствующее инфраструктурному листу по компетенции </a:t>
            </a:r>
            <a:r>
              <a:rPr lang="ru-RU" dirty="0" err="1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Ворлдскиллс</a:t>
            </a:r>
            <a:endParaRPr lang="ru-RU" dirty="0">
              <a:solidFill>
                <a:srgbClr val="051647"/>
              </a:solidFill>
              <a:latin typeface="Futura PT Medium" panose="020B0602020204020303" pitchFamily="34" charset="-52"/>
              <a:ea typeface="Futura PT Demi" charset="0"/>
              <a:cs typeface="Futura PT Demi" charset="0"/>
            </a:endParaRPr>
          </a:p>
          <a:p>
            <a:pPr algn="just">
              <a:spcBef>
                <a:spcPts val="600"/>
              </a:spcBef>
            </a:pPr>
            <a:endParaRPr lang="ru-RU" dirty="0">
              <a:solidFill>
                <a:srgbClr val="051647"/>
              </a:solidFill>
              <a:latin typeface="Futura PT Medium" panose="020B0602020204020303" pitchFamily="34" charset="-52"/>
              <a:ea typeface="Futura PT Demi" charset="0"/>
              <a:cs typeface="Futura PT Demi" charset="0"/>
            </a:endParaRPr>
          </a:p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rgbClr val="006D43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Ссылка:</a:t>
            </a:r>
            <a:r>
              <a:rPr lang="ru-RU" dirty="0">
                <a:solidFill>
                  <a:srgbClr val="F1592A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 </a:t>
            </a:r>
            <a:r>
              <a:rPr lang="en-US" dirty="0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  <a:hlinkClick r:id="rId3"/>
              </a:rPr>
              <a:t>https://worldskills.ru/o-nas/zakupki/predvaritelnyij-kvalifikaczionnyij-otbor/</a:t>
            </a:r>
            <a:endParaRPr lang="ru-RU" dirty="0">
              <a:solidFill>
                <a:srgbClr val="051647"/>
              </a:solidFill>
              <a:latin typeface="Futura PT Medium" panose="020B0602020204020303" pitchFamily="34" charset="-52"/>
              <a:ea typeface="Futura PT Demi" charset="0"/>
              <a:cs typeface="Futura PT Demi" charset="0"/>
            </a:endParaRP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«</a:t>
            </a:r>
            <a:r>
              <a:rPr lang="ru-RU" dirty="0" err="1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Донабор</a:t>
            </a:r>
            <a:r>
              <a:rPr lang="ru-RU" dirty="0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 </a:t>
            </a:r>
            <a:r>
              <a:rPr lang="ru-RU" dirty="0" err="1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Спец.программа</a:t>
            </a:r>
            <a:r>
              <a:rPr lang="ru-RU" dirty="0">
                <a:solidFill>
                  <a:srgbClr val="051647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 110»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7363" y="1357787"/>
            <a:ext cx="689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D43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ТРЕБОВАНИЯ К ЦЕНТРАМ ОБУЧЕНИЯ ВОРЛДСКИЛЛС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248" y="1891049"/>
            <a:ext cx="676715" cy="5669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377" y="4810287"/>
            <a:ext cx="568455" cy="6408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854" y="3225505"/>
            <a:ext cx="568455" cy="6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7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 действующие ЦО!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65725" y="1921070"/>
            <a:ext cx="10863594" cy="418614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Сверку </a:t>
            </a:r>
            <a:r>
              <a:rPr lang="ru-RU" u="sng" dirty="0" smtClean="0"/>
              <a:t>всех </a:t>
            </a:r>
            <a:r>
              <a:rPr lang="ru-RU" dirty="0" smtClean="0"/>
              <a:t>выпускников ОО, записавшихся на обучение в ваш центр, на соответствие критериям участника Программы проводим в ежедневном режиме.</a:t>
            </a:r>
          </a:p>
          <a:p>
            <a:pPr marL="0" indent="0">
              <a:buNone/>
            </a:pPr>
            <a:r>
              <a:rPr lang="ru-RU" dirty="0" smtClean="0"/>
              <a:t>Информацию в свободной форме (Фамилия, имя, отчество, наименование ОО, которое закончил и год окончания) направляем до 16 часов на адрес, указанный </a:t>
            </a:r>
            <a:r>
              <a:rPr lang="ru-RU" smtClean="0"/>
              <a:t>ранее.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3958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участников: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6110"/>
            <a:ext cx="10515600" cy="52918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Граждане, находящиеся под риском увольнения (</a:t>
            </a:r>
            <a:r>
              <a:rPr lang="ru-RU" sz="2200" dirty="0" smtClean="0"/>
              <a:t>получившие уведомление от работодателя о неполном рабочем дне или неполной рабочей неделе, о ликвидации организации или сокращении численности или штата работников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Выпускники образовательных организаций, завершивших обучение в 2020 году по программам: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реднего профессионального 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высшего 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среднего общего образования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Граждане, ищущие работу (</a:t>
            </a:r>
            <a:r>
              <a:rPr lang="ru-RU" sz="2400" dirty="0" smtClean="0"/>
              <a:t>трудоспособные граждане, зарегистрировавшиеся в ЦЗН, в целях поиска подходящей работы и не стоящие на учете в ЦЗН как безработные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Наша основная целевая аудитория – выпускники ОО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99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234" y="500062"/>
            <a:ext cx="10622280" cy="19296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Образовательные программы – </a:t>
            </a:r>
            <a:r>
              <a:rPr lang="ru-RU" sz="3100" b="1" dirty="0" smtClean="0"/>
              <a:t>Экспресс программы </a:t>
            </a:r>
            <a:r>
              <a:rPr lang="ru-RU" sz="3100" b="1" dirty="0" err="1" smtClean="0"/>
              <a:t>Ворлдскиллс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Объем образовательных программ, независимо от их вида – </a:t>
            </a:r>
            <a:r>
              <a:rPr lang="ru-RU" sz="3100" b="1" dirty="0" smtClean="0"/>
              <a:t>144 </a:t>
            </a:r>
            <a:r>
              <a:rPr lang="ru-RU" sz="3100" dirty="0" smtClean="0"/>
              <a:t>часа</a:t>
            </a:r>
            <a:r>
              <a:rPr lang="ru-RU" sz="3100" dirty="0" smtClean="0"/>
              <a:t>. </a:t>
            </a:r>
            <a:br>
              <a:rPr lang="ru-RU" sz="3100" dirty="0" smtClean="0"/>
            </a:br>
            <a:r>
              <a:rPr lang="ru-RU" sz="3600" dirty="0" smtClean="0"/>
              <a:t>Завершение обучения до 15.12.2020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14" y="2560320"/>
            <a:ext cx="10970623" cy="5750243"/>
          </a:xfrm>
        </p:spPr>
        <p:txBody>
          <a:bodyPr/>
          <a:lstStyle/>
          <a:p>
            <a:r>
              <a:rPr lang="ru-RU" dirty="0" smtClean="0"/>
              <a:t>Обучение – очное с применением дистанционных образовательных технологий</a:t>
            </a:r>
          </a:p>
          <a:p>
            <a:r>
              <a:rPr lang="ru-RU" dirty="0" smtClean="0"/>
              <a:t>Выдаваемый документ: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 smtClean="0"/>
              <a:t>Скиллс</a:t>
            </a:r>
            <a:r>
              <a:rPr lang="ru-RU" dirty="0" smtClean="0"/>
              <a:t>-паспорт в электронной форме</a:t>
            </a:r>
          </a:p>
          <a:p>
            <a:pPr marL="0" indent="0">
              <a:buNone/>
            </a:pPr>
            <a:r>
              <a:rPr lang="ru-RU" sz="2400" i="1" dirty="0" smtClean="0"/>
              <a:t>и в зависимости от образовательной программы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свидетельство о профессии рабочего, должности служащего </a:t>
            </a:r>
            <a:r>
              <a:rPr lang="ru-RU" b="1" dirty="0" smtClean="0">
                <a:solidFill>
                  <a:srgbClr val="FF0000"/>
                </a:solidFill>
              </a:rPr>
              <a:t>или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удостоверение о повышении квалификации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40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871" y="12411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Квота Нижегородской области – 2300 человек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515041"/>
              </p:ext>
            </p:extLst>
          </p:nvPr>
        </p:nvGraphicFramePr>
        <p:xfrm>
          <a:off x="751113" y="1329236"/>
          <a:ext cx="11153503" cy="449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550"/>
                <a:gridCol w="1682673"/>
                <a:gridCol w="2697738"/>
                <a:gridCol w="1506583"/>
                <a:gridCol w="310895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Профессиональная компетенция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обучения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Региональный центр обучения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обучения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Федеральный центр обучения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Агрономия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Очная с применением ДОТ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Шахунский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колледж аграрной индустрии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Веб-дизайн и разработка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Губернский колледж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Исключительно ДОТ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ГАПОУ "МЦК - Казанский техникум информационных технологий и связи"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ГАПОУ «Тольяттинский социально-педагогический колледж»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Ветеринария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Очная с применением ДОТ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Шахунский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колледж аграрной индустрии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Геодезия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+mn-lt"/>
                        </a:rPr>
                        <a:t>Перевозский</a:t>
                      </a:r>
                      <a:r>
                        <a:rPr lang="ru-RU" sz="1400" baseline="0" dirty="0" smtClean="0">
                          <a:latin typeface="+mn-lt"/>
                        </a:rPr>
                        <a:t> строительный колледж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Графический дизайн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Дзержинский педагогический колледж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Исключительно ДОТ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ГАПОУ "МЦК - Казанский техникум информационных технологий и связи"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ГБПОУ "Московский издательско-полиграфический колледж им. Ивана Фёдорова"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12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788555"/>
              </p:ext>
            </p:extLst>
          </p:nvPr>
        </p:nvGraphicFramePr>
        <p:xfrm>
          <a:off x="312738" y="434975"/>
          <a:ext cx="11101385" cy="582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277"/>
                <a:gridCol w="1507762"/>
                <a:gridCol w="3216758"/>
                <a:gridCol w="1482811"/>
                <a:gridCol w="2673777"/>
              </a:tblGrid>
              <a:tr h="6112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Кирпичная кладка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Перевозский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строительный колледж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Кузовной ремонт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автотранспортный техникум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Облицовка плиткой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Перевозский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строительный колледж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Кулебакский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металлургический колледж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Обработка листового металла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индустриальный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колледж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Шахунский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колледж аграрной индустрии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экскурсионных услуг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«Аудит-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Ревью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Исключительно ДОТ</a:t>
                      </a:r>
                    </a:p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ФГАОУ ВО «Национальный исследовательский Томский государственный университет»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Парикмахерское искусство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колледж малого бизнеса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Перевозский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строительный колледж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Поварское дело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государственный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инженерно-экономический университет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Перевозский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строительный колледж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44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111940"/>
              </p:ext>
            </p:extLst>
          </p:nvPr>
        </p:nvGraphicFramePr>
        <p:xfrm>
          <a:off x="296262" y="327883"/>
          <a:ext cx="11101385" cy="572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277"/>
                <a:gridCol w="1507762"/>
                <a:gridCol w="2879007"/>
                <a:gridCol w="1396902"/>
                <a:gridCol w="3097437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Преподавание в младших классах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Губернский колледж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Программные решения для бизнеса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радиотехнический колледж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Исключительно ДОТ</a:t>
                      </a:r>
                    </a:p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Санкт-Петербургский государственный университет телекоммуникаций им. проф. М. А. Бонч-Бруевича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ГАПОУ "МЦК - Казанский техникум информационных технологий и связи"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мобильный приложений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радиотехнический колледж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Исключительно ДОТ</a:t>
                      </a:r>
                    </a:p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ГАПОУ "Колледж предпринимательства №11«, г. Москва</a:t>
                      </a:r>
                    </a:p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и обслуживание легковых автомобилей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Лукояновский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Губернский колледж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Ресторанный сервис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государственный инженерно-экономический университет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Сварочные технологии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Выксунский металлургический колледж им.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А.А.Козерадского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индустриальный колледж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Сельскохозяйственные биотехнологии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Шахунский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колледж аграрной индустрии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9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192220"/>
              </p:ext>
            </p:extLst>
          </p:nvPr>
        </p:nvGraphicFramePr>
        <p:xfrm>
          <a:off x="683740" y="436993"/>
          <a:ext cx="10480589" cy="605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118"/>
                <a:gridCol w="1255782"/>
                <a:gridCol w="2693015"/>
                <a:gridCol w="1551767"/>
                <a:gridCol w="2883907"/>
              </a:tblGrid>
              <a:tr h="77855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Социальная работа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Перевозский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строительный колледж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Исключительно ДОТ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ФГБОУ ВО "Российский государственный социальный университет"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554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Сити-фермерство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Шахунский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колледж аграрной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индустрии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554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Сухое строительство и штукатурные работы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Перевозский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строительный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колледж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554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Технологии моды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Нижегородский индустриальный колледж</a:t>
                      </a:r>
                    </a:p>
                    <a:p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5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Технология информационного моделирования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BIM</a:t>
                      </a:r>
                      <a:endParaRPr lang="ru-RU" sz="1400" dirty="0" smtClean="0">
                        <a:latin typeface="+mn-lt"/>
                      </a:endParaRPr>
                    </a:p>
                    <a:p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Исключительно ДОТ</a:t>
                      </a:r>
                    </a:p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ГБПОУ г. Москвы "Колледж архитектуры, дизайна и реинжиниринга № 26»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1973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Токарные работы на станках с ЧПУ</a:t>
                      </a:r>
                      <a:endParaRPr lang="ru-RU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Выксунский металлургический колледж им.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А.А.Козерадского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248">
                <a:tc vMerge="1"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Дзержинский технический колледж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1095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Физическая культура, спорт и фитнес</a:t>
                      </a:r>
                      <a:endParaRPr lang="ru-RU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Дзержинский педагогический колледж</a:t>
                      </a:r>
                    </a:p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Исключительно ДОТ</a:t>
                      </a:r>
                    </a:p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ГАПОУ «Тольяттинский социально-педагогический колледж»</a:t>
                      </a:r>
                      <a:endParaRPr lang="ru-RU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ГАПОУ Пензенской области "Пензенский социально-педагогический колледж"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4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771" y="3067135"/>
            <a:ext cx="10908958" cy="2526357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Компетенции: Малярные и декоративные работы, Сантехника и отопление, Холодильная техника и системы кондиционирования не представлены в связи с отсутствием Центров обучения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115073"/>
              </p:ext>
            </p:extLst>
          </p:nvPr>
        </p:nvGraphicFramePr>
        <p:xfrm>
          <a:off x="813486" y="449907"/>
          <a:ext cx="10515600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1259977"/>
                <a:gridCol w="2388973"/>
                <a:gridCol w="1869989"/>
                <a:gridCol w="28935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Эксплуатация сельскохозяйственных машин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Шахунский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колледж аграрной индустрии</a:t>
                      </a:r>
                    </a:p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Лукояновский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Губернский колледж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1122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Электромонтаж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Выксунский металлургический колледж им.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А.А.Козерадского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Перевозский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строительный колледж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3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</a:t>
            </a:r>
            <a:r>
              <a:rPr lang="ru-RU" dirty="0" smtClean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ЗАПИСИ НА САЙТЕ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8053" r="2128" b="18743"/>
          <a:stretch/>
        </p:blipFill>
        <p:spPr>
          <a:xfrm>
            <a:off x="1864896" y="1340641"/>
            <a:ext cx="6256420" cy="2362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051" t="8419" r="7960" b="29575"/>
          <a:stretch/>
        </p:blipFill>
        <p:spPr>
          <a:xfrm>
            <a:off x="1864896" y="3917886"/>
            <a:ext cx="6255634" cy="2377037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353316" y="3155468"/>
            <a:ext cx="1562788" cy="286327"/>
          </a:xfrm>
          <a:prstGeom prst="straightConnector1">
            <a:avLst/>
          </a:prstGeom>
          <a:ln w="38100">
            <a:solidFill>
              <a:srgbClr val="F15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230243" y="5581034"/>
            <a:ext cx="1562788" cy="286327"/>
          </a:xfrm>
          <a:prstGeom prst="straightConnector1">
            <a:avLst/>
          </a:prstGeom>
          <a:ln w="38100">
            <a:solidFill>
              <a:srgbClr val="F15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66227" y="2881928"/>
            <a:ext cx="268544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Нажать на кнопку</a:t>
            </a:r>
          </a:p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 «Пройти обучение»</a:t>
            </a:r>
          </a:p>
          <a:p>
            <a:endParaRPr lang="ru-RU" sz="2000" dirty="0">
              <a:latin typeface="Futura PT Demi" charset="0"/>
              <a:ea typeface="Futura PT Demi" charset="0"/>
              <a:cs typeface="Futura PT Demi" charset="0"/>
            </a:endParaRPr>
          </a:p>
          <a:p>
            <a:endParaRPr lang="ru-RU" sz="2400" dirty="0">
              <a:solidFill>
                <a:srgbClr val="EB4F1B"/>
              </a:solidFill>
              <a:latin typeface="Futura PT Demi" charset="0"/>
              <a:ea typeface="Futura PT Demi" charset="0"/>
              <a:cs typeface="Futura PT Demi" charset="0"/>
            </a:endParaRPr>
          </a:p>
          <a:p>
            <a:r>
              <a:rPr lang="ru-RU" sz="24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ИЛИ</a:t>
            </a:r>
          </a:p>
          <a:p>
            <a:endParaRPr lang="ru-RU" sz="1600" dirty="0">
              <a:latin typeface="Futura PT Demi" charset="0"/>
              <a:ea typeface="Futura PT Demi" charset="0"/>
              <a:cs typeface="Futura PT Demi" charset="0"/>
            </a:endParaRPr>
          </a:p>
          <a:p>
            <a:endParaRPr lang="ru-RU" sz="2000" dirty="0">
              <a:latin typeface="Futura PT Demi" charset="0"/>
              <a:ea typeface="Futura PT Demi" charset="0"/>
              <a:cs typeface="Futura PT Demi" charset="0"/>
            </a:endParaRPr>
          </a:p>
          <a:p>
            <a:endParaRPr lang="ru-RU" sz="2000" dirty="0">
              <a:latin typeface="Futura PT Demi" charset="0"/>
              <a:ea typeface="Futura PT Demi" charset="0"/>
              <a:cs typeface="Futura PT Demi" charset="0"/>
            </a:endParaRPr>
          </a:p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Выбрать регион</a:t>
            </a:r>
          </a:p>
        </p:txBody>
      </p:sp>
    </p:spTree>
    <p:extLst>
      <p:ext uri="{BB962C8B-B14F-4D97-AF65-F5344CB8AC3E}">
        <p14:creationId xmlns:p14="http://schemas.microsoft.com/office/powerpoint/2010/main" val="3908650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1124</Words>
  <Application>Microsoft Office PowerPoint</Application>
  <PresentationFormat>Широкоэкранный</PresentationFormat>
  <Paragraphs>206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Akrobat ExtraBold</vt:lpstr>
      <vt:lpstr>Arial</vt:lpstr>
      <vt:lpstr>Calibri</vt:lpstr>
      <vt:lpstr>Calibri Light</vt:lpstr>
      <vt:lpstr>Futura PT</vt:lpstr>
      <vt:lpstr>Futura PT Bold</vt:lpstr>
      <vt:lpstr>Futura PT Demi</vt:lpstr>
      <vt:lpstr>Futura PT Medium</vt:lpstr>
      <vt:lpstr>Times New Roman</vt:lpstr>
      <vt:lpstr>Wingdings</vt:lpstr>
      <vt:lpstr>Тема Office</vt:lpstr>
      <vt:lpstr>Программа организации профессионального обучения и дополнительного профессионального образования лиц, пострадавших от последствий распространения новой коронавирусной инфекции</vt:lpstr>
      <vt:lpstr>Категории участников:</vt:lpstr>
      <vt:lpstr>   Образовательные программы – Экспресс программы Ворлдскиллс Объем образовательных программ, независимо от их вида – 144 часа.  Завершение обучения до 15.12.2020   </vt:lpstr>
      <vt:lpstr>Квота Нижегородской области – 2300 человек</vt:lpstr>
      <vt:lpstr>Презентация PowerPoint</vt:lpstr>
      <vt:lpstr>Презентация PowerPoint</vt:lpstr>
      <vt:lpstr>Презентация PowerPoint</vt:lpstr>
      <vt:lpstr>Компетенции: Малярные и декоративные работы, Сантехника и отопление, Холодильная техника и системы кондиционирования не представлены в связи с отсутствием Центров обучения</vt:lpstr>
      <vt:lpstr>АЛГОРИТМ ЗАПИСИ НА САЙТЕ</vt:lpstr>
      <vt:lpstr>АЛГОРИТМ ЗАПИСИ НА САЙТЕ</vt:lpstr>
      <vt:lpstr>АЛГОРИТМ ЗАПИСИ НА САЙТЕ</vt:lpstr>
      <vt:lpstr>АЛГОРИТМ ЗАПИСИ НА САЙТЕ</vt:lpstr>
      <vt:lpstr>АЛГОРИТМ ЗАПИСИ НА САЙТЕ</vt:lpstr>
      <vt:lpstr>АЛГОРИТМ ЗАПИСИ НА САЙТЕ</vt:lpstr>
      <vt:lpstr>Первоочередная задача – Информирование потенциальных участников Программы и приглашение на обучение:</vt:lpstr>
      <vt:lpstr>Внутренние резервы ПОО:</vt:lpstr>
      <vt:lpstr>Информацию  о проделанной работе по первоочередной задаче представляем на адрес электронной почты metod4199000@mail.ru</vt:lpstr>
      <vt:lpstr>ДОПОЛНИТЕЛЬНЫЙ НАБОР ЦЕНТРОВ ОБУЧЕНИЯ продолжается</vt:lpstr>
      <vt:lpstr>Внимание действующие ЦО!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организации профессионального обучения и дополнительного профессионального образования лиц, пострадавших от последствий распространения новой коронавирусной инфекции</dc:title>
  <dc:creator>Прончева Наталья Олеговна</dc:creator>
  <cp:lastModifiedBy>Прончева Наталья Олеговна</cp:lastModifiedBy>
  <cp:revision>32</cp:revision>
  <dcterms:created xsi:type="dcterms:W3CDTF">2020-09-28T10:58:59Z</dcterms:created>
  <dcterms:modified xsi:type="dcterms:W3CDTF">2020-09-30T09:44:28Z</dcterms:modified>
</cp:coreProperties>
</file>